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01" autoAdjust="0"/>
  </p:normalViewPr>
  <p:slideViewPr>
    <p:cSldViewPr>
      <p:cViewPr>
        <p:scale>
          <a:sx n="100" d="100"/>
          <a:sy n="100" d="100"/>
        </p:scale>
        <p:origin x="-1068" y="-5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1571188" cy="615711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0D747-451F-4D61-AFCD-A00D8B7FCCDC}" type="datetimeFigureOut">
              <a:rPr lang="sr-Latn-CS" smtClean="0"/>
              <a:pPr/>
              <a:t>30.5.2019.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F7BD5-3711-437D-BA5F-FEDA8ED675E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41427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Ferdinand_Magellan" TargetMode="External"/><Relationship Id="rId3" Type="http://schemas.openxmlformats.org/officeDocument/2006/relationships/hyperlink" Target="http://www.skolskiportal.hr/clanak/110-povratak-victorije-s-prvog-putovanja-oko-svijeta/" TargetMode="External"/><Relationship Id="rId7" Type="http://schemas.openxmlformats.org/officeDocument/2006/relationships/hyperlink" Target="https://www.the-map-as-history.com/Age-of-Discovery/voyage-Magellan-1519-1522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wYCpvYHewkY" TargetMode="External"/><Relationship Id="rId5" Type="http://schemas.openxmlformats.org/officeDocument/2006/relationships/hyperlink" Target="https://www.youtube.com/watch?v=4uKhVFlasxE" TargetMode="External"/><Relationship Id="rId4" Type="http://schemas.openxmlformats.org/officeDocument/2006/relationships/hyperlink" Target="https://www.youtube.com/watch?v=ylwiOLab5AA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zDGvyiJ0r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r.wikipedia.org/wiki/Satelitsko_snimanje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ytffJg_H24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UVODNI DIO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pokazati i ucrtati na globusu smjer Magellanove plovidbe oko svijeta 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Što zaključujete?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Nepobitan dokaz</a:t>
            </a:r>
            <a:r>
              <a:rPr lang="hr-HR" baseline="0" dirty="0" smtClean="0"/>
              <a:t> da Zemlja nije ploča pružilo je prvo oplovljavanje našega planeta. Tog pothvata prihvatio se portugalski pomorac Magellan početkom 16. stoljeća. Nakon tri godine plovidbe prema zapadu jedan od brodova doplovio je u polaznu luku oplovivši Zemlju.</a:t>
            </a:r>
          </a:p>
          <a:p>
            <a:r>
              <a:rPr lang="hr-HR" baseline="0" dirty="0" smtClean="0"/>
              <a:t>Više informacija na: </a:t>
            </a:r>
            <a:r>
              <a:rPr lang="hr-HR" dirty="0" smtClean="0">
                <a:hlinkClick r:id="rId3"/>
              </a:rPr>
              <a:t>http://www.skolskiportal.hr/clanak/110-povratak-victorije-s-prvog-putovanja-oko-svijeta/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Magellanovo putovanje (video isječci i animacije):</a:t>
            </a:r>
          </a:p>
          <a:p>
            <a:r>
              <a:rPr lang="hr-HR" dirty="0" smtClean="0"/>
              <a:t>1)  </a:t>
            </a:r>
            <a:r>
              <a:rPr lang="hr-HR" dirty="0" smtClean="0">
                <a:hlinkClick r:id="rId4"/>
              </a:rPr>
              <a:t>https://www.youtube.com/watch?v=ylwiOLab5AA</a:t>
            </a:r>
            <a:endParaRPr lang="hr-HR" dirty="0" smtClean="0"/>
          </a:p>
          <a:p>
            <a:r>
              <a:rPr lang="hr-HR" dirty="0" smtClean="0"/>
              <a:t>2) </a:t>
            </a:r>
            <a:r>
              <a:rPr lang="hr-HR" dirty="0" smtClean="0">
                <a:hlinkClick r:id="rId5"/>
              </a:rPr>
              <a:t>https://www.youtube.com/watch?v=4uKhVFlasxE</a:t>
            </a:r>
            <a:r>
              <a:rPr lang="hr-HR" dirty="0" smtClean="0"/>
              <a:t> (kraća</a:t>
            </a:r>
            <a:r>
              <a:rPr lang="hr-HR" baseline="0" dirty="0" smtClean="0"/>
              <a:t> varijanta)</a:t>
            </a:r>
          </a:p>
          <a:p>
            <a:r>
              <a:rPr lang="hr-HR" dirty="0" smtClean="0"/>
              <a:t>3) </a:t>
            </a:r>
            <a:r>
              <a:rPr lang="hr-HR" dirty="0" smtClean="0">
                <a:hlinkClick r:id="rId6"/>
              </a:rPr>
              <a:t>https://www.youtube.com/watch?v=wYCpvYHewkY</a:t>
            </a:r>
            <a:r>
              <a:rPr lang="hr-HR" dirty="0" smtClean="0"/>
              <a:t> </a:t>
            </a:r>
          </a:p>
          <a:p>
            <a:r>
              <a:rPr lang="hr-HR" dirty="0" smtClean="0"/>
              <a:t>4) </a:t>
            </a:r>
            <a:r>
              <a:rPr lang="hr-HR" dirty="0" smtClean="0">
                <a:hlinkClick r:id="rId7"/>
              </a:rPr>
              <a:t>https://www.the-map-as-history.com/Age-of-Discovery/voyage-Magellan-1519-1522</a:t>
            </a:r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Izvor karte: </a:t>
            </a:r>
            <a:r>
              <a:rPr lang="hr-HR" dirty="0" smtClean="0">
                <a:hlinkClick r:id="rId8"/>
              </a:rPr>
              <a:t>https://hr.wikipedia.org/wiki/Ferdinand_Magellan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24888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rješava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zadatke za provjeru ishoda učenja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78168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-uz pomoć teksta i fotografija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stvarni oblik Zemlje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uspoređuje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 crtežom koji pokazuje kako su ljudi nekoć zamišljalioblik Zemlje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93764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 pomoć crteža i fotografija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opisuje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Zemlju kao kuglu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dokaze o njezinu obliku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GOCE geoid: </a:t>
            </a:r>
            <a:r>
              <a:rPr lang="hr-HR" dirty="0" smtClean="0">
                <a:hlinkClick r:id="rId3"/>
              </a:rPr>
              <a:t>https://www.youtube.com/watch?v=lzDGvyiJ0rc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dirty="0" smtClean="0"/>
              <a:t>Izvor fotografije Explorer 6: Windows Clip Art Library</a:t>
            </a:r>
          </a:p>
          <a:p>
            <a:r>
              <a:rPr lang="hr-HR" dirty="0" smtClean="0"/>
              <a:t>Više</a:t>
            </a:r>
            <a:r>
              <a:rPr lang="hr-HR" baseline="0" dirty="0" smtClean="0"/>
              <a:t> podataka o satelitskim snimanjima: </a:t>
            </a:r>
            <a:r>
              <a:rPr lang="hr-HR" dirty="0" smtClean="0">
                <a:hlinkClick r:id="rId4"/>
              </a:rPr>
              <a:t>https://hr.wikipedia.org/wiki/Satelitsko_snimanje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72751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imenuje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na modelu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elemente globusa,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na gegrafskoj karti ekvator i polove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učenk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rabi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globus,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pronalazi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elemente globusa,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ekvator (polutnik) i polove na globusu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uspoređuje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ih s prikazom na geografskoj karti,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vrti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različito osvijetljen globus u smjeru Zemljine rotacije </a:t>
            </a:r>
          </a:p>
          <a:p>
            <a:pPr>
              <a:buFontTx/>
              <a:buChar char="-"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Učenik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označava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elemente globusa na crtežu</a:t>
            </a:r>
          </a:p>
          <a:p>
            <a:pPr>
              <a:buFontTx/>
              <a:buChar char="-"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Dodatno: prikazati polove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google mapsu: </a:t>
            </a: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39363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objašnjava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Zemljinu rotaciju na globusu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47688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imenuje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na modelu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elemente globusa,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na gegrafskoj karti ekvator i polove</a:t>
            </a:r>
          </a:p>
          <a:p>
            <a:endParaRPr lang="hr-HR" dirty="0" smtClean="0"/>
          </a:p>
          <a:p>
            <a:r>
              <a:rPr lang="hr-HR" dirty="0" smtClean="0"/>
              <a:t>Ekvator je označen</a:t>
            </a:r>
            <a:r>
              <a:rPr lang="hr-HR" baseline="0" dirty="0" smtClean="0"/>
              <a:t> brojem...</a:t>
            </a:r>
          </a:p>
          <a:p>
            <a:r>
              <a:rPr lang="hr-HR" baseline="0" dirty="0" smtClean="0"/>
              <a:t>Južni pol je označen brojem...</a:t>
            </a:r>
          </a:p>
          <a:p>
            <a:r>
              <a:rPr lang="hr-HR" baseline="0" dirty="0" smtClean="0"/>
              <a:t>Sjeverni pol je označen brojem...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46734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film Zemljina rotacija,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njezino trajanje i glavnu posljedicu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Učenik označava smjer Zemljine rotacije na crtežu</a:t>
            </a:r>
          </a:p>
          <a:p>
            <a:r>
              <a:rPr lang="hr-HR" smtClean="0"/>
              <a:t>Rotacija Zemlje: </a:t>
            </a:r>
            <a:r>
              <a:rPr lang="hr-HR" smtClean="0">
                <a:hlinkClick r:id="rId3"/>
              </a:rPr>
              <a:t>https://www.youtube.com/watch?v=WytffJg_H24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44395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pokazuje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crtežu i filmu gibanje Zemlje oko Sunca, 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navodi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trajanje, </a:t>
            </a:r>
            <a:r>
              <a:rPr lang="hr-H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povezuje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 računanjem vremena tijekom godine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83247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F7BD5-3711-437D-BA5F-FEDA8ED675EA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1537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t="37889" r="3226" b="42777"/>
          <a:stretch>
            <a:fillRect/>
          </a:stretch>
        </p:blipFill>
        <p:spPr bwMode="auto">
          <a:xfrm>
            <a:off x="0" y="0"/>
            <a:ext cx="9144000" cy="76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3296" y="64765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10" name="Picture 12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15.tiff"/><Relationship Id="rId4" Type="http://schemas.openxmlformats.org/officeDocument/2006/relationships/image" Target="../media/image34.jpeg"/><Relationship Id="rId9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_bQHgH6H2E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10" Type="http://schemas.openxmlformats.org/officeDocument/2006/relationships/image" Target="../media/image19.jpeg"/><Relationship Id="rId4" Type="http://schemas.openxmlformats.org/officeDocument/2006/relationships/image" Target="../media/image14.wmf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Naš planet Zemlja 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Nastavna tema: O geografiji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 smtClean="0"/>
              <a:t>Okretanje</a:t>
            </a:r>
            <a:r>
              <a:rPr lang="hr-HR" dirty="0" smtClean="0"/>
              <a:t> Zemlje oko Sunca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trajanje: 365 dana i 6 sati ili </a:t>
            </a:r>
            <a:r>
              <a:rPr lang="hr-HR" sz="2400" b="1" dirty="0" smtClean="0"/>
              <a:t>jednu godinu</a:t>
            </a:r>
            <a:endParaRPr lang="hr-HR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2571750"/>
            <a:ext cx="5222620" cy="175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C:\Users\Svjetlana\AppData\Local\Microsoft\Windows\Temporary Internet Files\Content.IE5\I1QKF4EE\Classical_Kepler_orbit_80frames_e0.6_smaller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6550" y="2330450"/>
            <a:ext cx="3559175" cy="2051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3554" name="Picture 2" descr="C:\Users\Svjetlana\AppData\Local\Microsoft\Windows\Temporary Internet Files\Content.IE5\X0CBUMGE\1200px-North_seaso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"/>
            <a:ext cx="91440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771550"/>
            <a:ext cx="8458200" cy="713234"/>
          </a:xfrm>
        </p:spPr>
        <p:txBody>
          <a:bodyPr>
            <a:normAutofit/>
          </a:bodyPr>
          <a:lstStyle/>
          <a:p>
            <a:pPr algn="l"/>
            <a:r>
              <a:rPr lang="hr-HR" sz="3600" dirty="0" smtClean="0"/>
              <a:t>Sunčani sat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5251"/>
            <a:ext cx="4343400" cy="3229372"/>
          </a:xfrm>
        </p:spPr>
        <p:txBody>
          <a:bodyPr>
            <a:normAutofit/>
          </a:bodyPr>
          <a:lstStyle/>
          <a:p>
            <a:r>
              <a:rPr lang="hr-HR" sz="2400" dirty="0" smtClean="0"/>
              <a:t>Najstariji poznati uređaj za mjerenje vremena</a:t>
            </a:r>
            <a:endParaRPr lang="hr-HR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300" y="792576"/>
            <a:ext cx="3860800" cy="3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" y="2209800"/>
            <a:ext cx="4343400" cy="2413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400" b="1" dirty="0" smtClean="0"/>
              <a:t>PRAKTIČNI RAD:</a:t>
            </a:r>
            <a:r>
              <a:rPr lang="hr-HR" sz="1400" dirty="0" smtClean="0"/>
              <a:t> Izradite jednostavni sunčani sat u dvorištu. Na osunčanom mjestu u zemlju zabodite štap. Štap će baciti sjenu koja pokazuje položaj Sunca tijekom dana. U podne je sjena na sjeveru, ujutro na zapadu, popodne na istoku, dakle, suprotno od položaja Sunca. Svakog sata bilježite duljinu sjene i označite kamenom koji ćete poredati u krug. Duljina sjene pokazat vam koliko je sati. Isto tako možete bilježiti duljinu svoje sjene. Na istom mjestu nacrtajte stopalo i svoju sjenu ujutro, u podne i poslije podne. Vidjet ćete razlike u duljini sjene. Zašto vaša sjena mijenja veličinu tjekom dana?</a:t>
            </a:r>
            <a:endParaRPr lang="hr-H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1350"/>
            <a:ext cx="8229600" cy="66357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6045200" cy="3740151"/>
          </a:xfrm>
        </p:spPr>
        <p:txBody>
          <a:bodyPr>
            <a:normAutofit/>
          </a:bodyPr>
          <a:lstStyle/>
          <a:p>
            <a:r>
              <a:rPr lang="hr-HR" sz="2400" dirty="0" smtClean="0"/>
              <a:t>Kakav oblik ima Zemlja?</a:t>
            </a:r>
          </a:p>
          <a:p>
            <a:r>
              <a:rPr lang="hr-HR" sz="2400" dirty="0" smtClean="0"/>
              <a:t>Navedite dokaze o obliku Zemlje.</a:t>
            </a:r>
          </a:p>
          <a:p>
            <a:r>
              <a:rPr lang="en-US" sz="2400" dirty="0" err="1" smtClean="0"/>
              <a:t>Obrazložite</a:t>
            </a:r>
            <a:r>
              <a:rPr lang="hr-HR" sz="2400" dirty="0" smtClean="0"/>
              <a:t> </a:t>
            </a:r>
            <a:r>
              <a:rPr lang="en-US" sz="2400" dirty="0" err="1" smtClean="0"/>
              <a:t>važnost</a:t>
            </a:r>
            <a:r>
              <a:rPr lang="hr-HR" sz="2400" dirty="0" smtClean="0"/>
              <a:t> </a:t>
            </a:r>
            <a:r>
              <a:rPr lang="en-US" sz="2400" dirty="0" err="1" smtClean="0"/>
              <a:t>znanosti</a:t>
            </a:r>
            <a:r>
              <a:rPr lang="hr-HR" sz="2400" dirty="0" smtClean="0"/>
              <a:t> </a:t>
            </a:r>
            <a:r>
              <a:rPr lang="en-US" sz="2400" dirty="0" err="1" smtClean="0"/>
              <a:t>i</a:t>
            </a:r>
            <a:r>
              <a:rPr lang="hr-HR" sz="2400" dirty="0" smtClean="0"/>
              <a:t> </a:t>
            </a:r>
            <a:r>
              <a:rPr lang="en-US" sz="2400" dirty="0" err="1" smtClean="0"/>
              <a:t>tehnologije</a:t>
            </a:r>
            <a:r>
              <a:rPr lang="en-US" sz="2400" dirty="0" smtClean="0"/>
              <a:t> u </a:t>
            </a:r>
            <a:r>
              <a:rPr lang="en-US" sz="2400" dirty="0" err="1" smtClean="0"/>
              <a:t>spoznajama</a:t>
            </a:r>
            <a:r>
              <a:rPr lang="en-US" sz="2400" dirty="0" smtClean="0"/>
              <a:t> o </a:t>
            </a:r>
            <a:r>
              <a:rPr lang="en-US" sz="2400" dirty="0" err="1" smtClean="0"/>
              <a:t>obliku</a:t>
            </a:r>
            <a:r>
              <a:rPr lang="hr-HR" sz="2400" dirty="0" smtClean="0"/>
              <a:t> </a:t>
            </a:r>
            <a:r>
              <a:rPr lang="en-US" sz="2400" dirty="0" err="1" smtClean="0"/>
              <a:t>Zemlje</a:t>
            </a:r>
            <a:r>
              <a:rPr lang="en-US" sz="2400" dirty="0" smtClean="0"/>
              <a:t>. </a:t>
            </a:r>
            <a:endParaRPr lang="hr-HR" sz="24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25" y="641350"/>
            <a:ext cx="2402103" cy="233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 descr="Slikovni rezultat za ancient greek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0850" y="2511425"/>
            <a:ext cx="868266" cy="2487264"/>
          </a:xfrm>
          <a:prstGeom prst="rect">
            <a:avLst/>
          </a:prstGeom>
          <a:noFill/>
        </p:spPr>
      </p:pic>
      <p:pic>
        <p:nvPicPr>
          <p:cNvPr id="7" name="Picture 2" descr="C:\Users\Svjetlana\Documents\školska knjiga\ppt predlosci i slike\originali\004_000005745.tif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925" y="2873375"/>
            <a:ext cx="2088055" cy="1810414"/>
          </a:xfrm>
          <a:prstGeom prst="rect">
            <a:avLst/>
          </a:prstGeom>
          <a:noFill/>
        </p:spPr>
      </p:pic>
      <p:pic>
        <p:nvPicPr>
          <p:cNvPr id="8" name="Picture 2" descr="C:\Users\Svjetlana\Documents\školska knjiga\ppt predlosci i slike\originali\001_000015153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6875" y="2752725"/>
            <a:ext cx="1689100" cy="2222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Svjetlana\AppData\Local\Microsoft\Windows\Temporary Internet Files\Content.IE5\X0CBUMGE\735px-Satellite_of_GDAL.svg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31735">
            <a:off x="4305293" y="2997852"/>
            <a:ext cx="1046356" cy="854167"/>
          </a:xfrm>
          <a:prstGeom prst="rect">
            <a:avLst/>
          </a:prstGeom>
          <a:noFill/>
        </p:spPr>
      </p:pic>
      <p:pic>
        <p:nvPicPr>
          <p:cNvPr id="10" name="Picture 6" descr="C:\Users\Svjetlana\AppData\Local\Microsoft\Windows\Temporary Internet Files\Content.IE5\C3XQ37EU\First_satellite_photo_-_Explorer_VI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4727" y="2873375"/>
            <a:ext cx="1364673" cy="1860694"/>
          </a:xfrm>
          <a:prstGeom prst="rect">
            <a:avLst/>
          </a:prstGeom>
          <a:noFill/>
        </p:spPr>
      </p:pic>
      <p:pic>
        <p:nvPicPr>
          <p:cNvPr id="11" name="Picture 4" descr="https://media.istockphoto.com/vectors/galleon-vector-id491150080?k=6&amp;m=491150080&amp;s=612x612&amp;w=0&amp;h=IAiI_Fv-HbZJIFmVgnTPsRD3eftv5yHRcXGuK6zlKWM=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17" t="4637" r="1688" b="13361"/>
          <a:stretch>
            <a:fillRect/>
          </a:stretch>
        </p:blipFill>
        <p:spPr bwMode="auto">
          <a:xfrm rot="21299194">
            <a:off x="6769119" y="180065"/>
            <a:ext cx="514250" cy="604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26722E-6 C -0.00521 0.00092 -0.01059 0.00061 -0.0158 0.00277 C -0.01771 0.0037 -0.01892 0.0071 -0.02066 0.00864 C -0.02951 0.01667 -0.03646 0.0244 -0.04601 0.02841 C -0.05521 0.04448 -0.05052 0.04015 -0.05868 0.0454 C -0.06528 0.06301 -0.07413 0.07382 -0.07934 0.09329 C -0.08056 0.10719 -0.08038 0.11491 -0.08576 0.12449 C -0.08629 0.12727 -0.08663 0.13036 -0.08733 0.13283 C -0.0882 0.13592 -0.08976 0.13808 -0.09045 0.14117 C -0.09184 0.14673 -0.09358 0.15816 -0.09358 0.15816 C -0.09514 0.19554 -0.10156 0.23756 -0.08889 0.27123 C -0.08681 0.29038 -0.08646 0.29193 -0.07934 0.3049 C -0.0783 0.31077 -0.07865 0.31819 -0.07622 0.32189 C -0.06701 0.33765 -0.06007 0.35773 -0.04913 0.37009 C -0.04392 0.38399 -0.04757 0.37626 -0.03646 0.38986 C -0.03247 0.3948 -0.02691 0.40407 -0.02222 0.40654 C -0.01094 0.41303 0.00104 0.41797 0.01267 0.42106 C 0.02708 0.42909 0.04253 0.42353 0.05712 0.41797 C 0.0618 0.41025 0.06719 0.41025 0.07309 0.40654 C 0.07917 0.39943 0.08333 0.3914 0.09045 0.38708 C 0.1059 0.36113 0.08021 0.40283 0.09844 0.37812 C 0.10017 0.37596 0.11267 0.3531 0.11424 0.35031 C 0.12292 0.33425 0.12274 0.31386 0.13021 0.29656 C 0.13385 0.27648 0.13142 0.28451 0.13646 0.27123 C 0.13785 0.24373 0.1408 0.22118 0.14444 0.19492 C 0.14236 0.15693 0.14288 0.16527 0.13177 0.13839 C 0.13073 0.13283 0.13055 0.12634 0.12865 0.1214 C 0.12656 0.11584 0.12222 0.10472 0.12222 0.10472 C 0.11944 0.07043 0.1184 0.06641 0.10486 0.04231 C 0.10035 0.03428 0.09792 0.02903 0.09201 0.02563 C 0.08871 0.021 0.0842 0.01884 0.0809 0.0142 C 0.07934 0.01204 0.07917 0.00802 0.07778 0.00586 C 0.06944 -0.00619 0.05365 -0.00279 0.04288 -0.00557 C 0.03542 -0.00742 0.02812 -0.01329 0.02066 -0.01113 C 0.01354 -0.00928 0.00694 -0.00372 3.61111E-6 -5.26722E-6 Z " pathEditMode="relative" ptsTypes="fffffffffffffffffffffffffffffffffff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4899025" cy="71323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Objasnite pojmove: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Globus</a:t>
            </a:r>
          </a:p>
          <a:p>
            <a:r>
              <a:rPr lang="hr-HR" dirty="0" smtClean="0"/>
              <a:t>Ekvator</a:t>
            </a:r>
          </a:p>
          <a:p>
            <a:r>
              <a:rPr lang="hr-HR" dirty="0" smtClean="0"/>
              <a:t>pol</a:t>
            </a:r>
            <a:endParaRPr lang="hr-HR" dirty="0"/>
          </a:p>
        </p:txBody>
      </p:sp>
      <p:pic>
        <p:nvPicPr>
          <p:cNvPr id="4" name="Picture 3" descr="C:\Users\Svjetlana\Documents\školska knjiga\ppt predlosci i slike\originali\001_00001404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7200" y="762000"/>
            <a:ext cx="3317875" cy="41048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 err="1" smtClean="0"/>
              <a:t>Sljedeće</a:t>
            </a:r>
            <a:r>
              <a:rPr lang="hr-HR" sz="3600" dirty="0" smtClean="0"/>
              <a:t> </a:t>
            </a:r>
            <a:r>
              <a:rPr lang="en-US" sz="3600" dirty="0" err="1" smtClean="0"/>
              <a:t>zadatke</a:t>
            </a:r>
            <a:r>
              <a:rPr lang="hr-HR" sz="3600" dirty="0" smtClean="0"/>
              <a:t> </a:t>
            </a:r>
            <a:r>
              <a:rPr lang="en-US" sz="3600" dirty="0" err="1" smtClean="0"/>
              <a:t>riješite</a:t>
            </a:r>
            <a:r>
              <a:rPr lang="hr-HR" sz="3600" dirty="0" smtClean="0"/>
              <a:t> </a:t>
            </a:r>
            <a:r>
              <a:rPr lang="en-US" sz="3600" dirty="0" err="1" smtClean="0"/>
              <a:t>na</a:t>
            </a:r>
            <a:r>
              <a:rPr lang="hr-HR" sz="3600" dirty="0" smtClean="0"/>
              <a:t> </a:t>
            </a:r>
            <a:r>
              <a:rPr lang="en-US" sz="3600" dirty="0" err="1" smtClean="0"/>
              <a:t>priloženom</a:t>
            </a:r>
            <a:r>
              <a:rPr lang="hr-HR" sz="3600" dirty="0" smtClean="0"/>
              <a:t> </a:t>
            </a:r>
            <a:r>
              <a:rPr lang="en-US" sz="3600" dirty="0" err="1" smtClean="0"/>
              <a:t>crtežu</a:t>
            </a:r>
            <a:r>
              <a:rPr lang="en-US" sz="3600" dirty="0" smtClean="0"/>
              <a:t>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5381625" cy="3030985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Točkama označite polove</a:t>
            </a:r>
          </a:p>
          <a:p>
            <a:r>
              <a:rPr lang="hr-HR" dirty="0" smtClean="0"/>
              <a:t>Slovom S označite Sjeverni pol, a slovom J označite Južni pol</a:t>
            </a:r>
          </a:p>
          <a:p>
            <a:r>
              <a:rPr lang="hr-HR" dirty="0" smtClean="0"/>
              <a:t>Punom crtom podebljajte ekvator</a:t>
            </a:r>
          </a:p>
          <a:p>
            <a:r>
              <a:rPr lang="hr-HR" dirty="0" smtClean="0"/>
              <a:t>Strjelicom označite smjer Zemljine rotacije</a:t>
            </a:r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6" b="3152"/>
          <a:stretch>
            <a:fillRect/>
          </a:stretch>
        </p:blipFill>
        <p:spPr bwMode="auto">
          <a:xfrm rot="18715195">
            <a:off x="5601388" y="1427168"/>
            <a:ext cx="2930596" cy="314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473050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3752850" cy="3498849"/>
          </a:xfrm>
        </p:spPr>
        <p:txBody>
          <a:bodyPr>
            <a:normAutofit fontScale="92500"/>
          </a:bodyPr>
          <a:lstStyle/>
          <a:p>
            <a:r>
              <a:rPr lang="hr-HR" dirty="0" smtClean="0"/>
              <a:t>Zemljina rotacija traje _____ sata, a to razdoblje nazivamo _______.</a:t>
            </a:r>
          </a:p>
          <a:p>
            <a:r>
              <a:rPr lang="hr-HR" dirty="0" smtClean="0"/>
              <a:t>Glavna posljedica Zemljine rotacije je ________________.</a:t>
            </a:r>
            <a:endParaRPr lang="hr-HR" dirty="0"/>
          </a:p>
        </p:txBody>
      </p:sp>
      <p:pic>
        <p:nvPicPr>
          <p:cNvPr id="4" name="Picture 8" descr="C:\Users\Svjetlana\AppData\Local\Microsoft\Windows\Temporary Internet Files\Content.IE5\I1QKF4EE\Earth's_Axis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0700" y="1244600"/>
            <a:ext cx="4504267" cy="337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400" dirty="0" smtClean="0">
                <a:hlinkClick r:id="rId3"/>
              </a:rPr>
              <a:t>Magellanovo putovanje oko svijeta </a:t>
            </a:r>
            <a:r>
              <a:rPr lang="hr-HR" sz="1100" i="1" dirty="0" smtClean="0"/>
              <a:t>(klik na link)</a:t>
            </a:r>
            <a:endParaRPr lang="hr-HR" sz="1100" i="1" dirty="0"/>
          </a:p>
        </p:txBody>
      </p:sp>
      <p:pic>
        <p:nvPicPr>
          <p:cNvPr id="4" name="Picture 3" descr="C:\Users\Svjetlana\Documents\školska knjiga\ppt predlosci i slike\originali\001_000004128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6225" y="2632075"/>
            <a:ext cx="3378200" cy="2132670"/>
          </a:xfrm>
          <a:prstGeom prst="rect">
            <a:avLst/>
          </a:prstGeom>
          <a:noFill/>
        </p:spPr>
      </p:pic>
      <p:pic>
        <p:nvPicPr>
          <p:cNvPr id="5" name="Picture 2" descr="C:\Users\Svjetlana\Documents\školska knjiga\ppt predlosci i slike\originali\001_00001515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243" y="905184"/>
            <a:ext cx="1266825" cy="1666566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5382260" y="2658110"/>
            <a:ext cx="723900" cy="735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218" name="Picture 2" descr="https://upload.wikimedia.org/wikipedia/commons/e/ef/Magellan%27s_Voyage_HR.PNG"/>
          <p:cNvPicPr>
            <a:picLocks noChangeAspect="1" noChangeArrowheads="1"/>
          </p:cNvPicPr>
          <p:nvPr/>
        </p:nvPicPr>
        <p:blipFill>
          <a:blip r:embed="rId6" cstate="print"/>
          <a:srcRect t="8854"/>
          <a:stretch>
            <a:fillRect/>
          </a:stretch>
        </p:blipFill>
        <p:spPr bwMode="auto">
          <a:xfrm>
            <a:off x="530225" y="1453647"/>
            <a:ext cx="6515100" cy="3289803"/>
          </a:xfrm>
          <a:prstGeom prst="rect">
            <a:avLst/>
          </a:prstGeom>
          <a:noFill/>
        </p:spPr>
      </p:pic>
      <p:pic>
        <p:nvPicPr>
          <p:cNvPr id="9220" name="Picture 4" descr="https://media.istockphoto.com/vectors/galleon-vector-id491150080?k=6&amp;m=491150080&amp;s=612x612&amp;w=0&amp;h=IAiI_Fv-HbZJIFmVgnTPsRD3eftv5yHRcXGuK6zlKWM=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17" t="4637" r="1688" b="13361"/>
          <a:stretch>
            <a:fillRect/>
          </a:stretch>
        </p:blipFill>
        <p:spPr bwMode="auto">
          <a:xfrm rot="21299194">
            <a:off x="2796808" y="1800142"/>
            <a:ext cx="514250" cy="604244"/>
          </a:xfrm>
          <a:prstGeom prst="rect">
            <a:avLst/>
          </a:prstGeom>
          <a:noFill/>
        </p:spPr>
      </p:pic>
      <p:pic>
        <p:nvPicPr>
          <p:cNvPr id="9" name="Picture 4" descr="https://media.istockphoto.com/vectors/galleon-vector-id491150080?k=6&amp;m=491150080&amp;s=612x612&amp;w=0&amp;h=IAiI_Fv-HbZJIFmVgnTPsRD3eftv5yHRcXGuK6zlKWM=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17" t="4637" r="1688" b="13361"/>
          <a:stretch>
            <a:fillRect/>
          </a:stretch>
        </p:blipFill>
        <p:spPr bwMode="auto">
          <a:xfrm rot="492788">
            <a:off x="6889769" y="2765341"/>
            <a:ext cx="514250" cy="604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820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4445 C -0.01007 0.05617 -0.0066 0.0571 -0.01059 0.06914 C -0.01146 0.07222 -0.01354 0.07377 -0.01476 0.07655 C -0.01979 0.08858 -0.02014 0.09074 -0.02309 0.10371 C -0.02535 0.11482 -0.02344 0.10803 -0.0257 0.12099 C -0.02674 0.12593 -0.02847 0.1358 -0.02847 0.13611 C -0.02917 0.16296 -0.02865 0.19013 -0.02986 0.21729 C -0.03038 0.22315 -0.04011 0.24043 -0.04254 0.24692 C -0.0441 0.25155 -0.04479 0.25741 -0.04653 0.26173 C -0.05122 0.27222 -0.05781 0.28179 -0.06337 0.29136 C -0.06476 0.29383 -0.06476 0.29815 -0.06597 0.30124 C -0.0684 0.30741 -0.07101 0.30957 -0.07448 0.31358 C -0.07813 0.33334 -0.0724 0.31019 -0.07986 0.32346 C -0.0809 0.32531 -0.08038 0.32901 -0.08143 0.33087 C -0.08386 0.33519 -0.08959 0.34074 -0.08959 0.34105 C -0.0934 0.35093 -0.0974 0.35895 -0.09931 0.37037 C -0.09983 0.38673 -0.09792 0.40401 -0.1007 0.41976 C -0.10156 0.42469 -0.10625 0.42315 -0.10903 0.42469 C -0.11042 0.42562 -0.1132 0.42716 -0.1132 0.42747 C -0.11372 0.42716 -0.12552 0.42562 -0.12847 0.42222 C -0.13334 0.41636 -0.13472 0.40587 -0.13959 0.4 C -0.1434 0.39537 -0.14913 0.39198 -0.15347 0.39013 C -0.16302 0.37871 -0.15868 0.3821 -0.16597 0.37778 C -0.17101 0.36482 -0.17222 0.36327 -0.18125 0.3605 C -0.18316 0.35895 -0.1849 0.35679 -0.18681 0.35556 C -0.18959 0.35371 -0.19514 0.35062 -0.19514 0.35093 C -0.20104 0.34013 -0.20799 0.33056 -0.21597 0.32593 C -0.22327 0.30617 -0.21302 0.32994 -0.22431 0.31605 C -0.22969 0.30926 -0.23108 0.30093 -0.23681 0.2963 C -0.23941 0.29414 -0.24236 0.2929 -0.24514 0.29136 C -0.24653 0.29043 -0.24931 0.28889 -0.24931 0.2892 C -0.25417 0.27593 -0.26129 0.27068 -0.26875 0.2642 C -0.27031 0.26296 -0.27136 0.2605 -0.27292 0.25926 C -0.27431 0.25803 -0.27709 0.25679 -0.27709 0.2571 " pathEditMode="relative" rAng="0" ptsTypes="fffffffffffffffffffffffffffffffffA">
                                      <p:cBhvr>
                                        <p:cTn id="4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772 C -0.00052 -0.01019 -0.00018 -0.01358 -0.00139 -0.01513 C -0.00243 -0.01667 -0.01493 -0.02161 -0.01667 -0.02253 C -0.02587 -0.03334 -0.03403 -0.03087 -0.04584 -0.03241 C -0.05104 -0.0355 -0.05295 -0.0426 -0.05834 -0.04476 C -0.07674 -0.05216 -0.09514 -0.05803 -0.11389 -0.06204 C -0.13299 -0.06019 -0.14063 -0.0676 -0.15 -0.04229 C -0.14844 -0.02192 -0.14427 -0.00216 -0.15139 0.01697 C -0.15087 0.02037 -0.14948 0.02345 -0.15 0.02685 C -0.15157 0.03672 -0.16268 0.04413 -0.16806 0.0466 C -0.17709 0.0571 -0.18542 0.07253 -0.19584 0.0787 C -0.19948 0.08086 -0.2033 0.0821 -0.20695 0.08364 C -0.20886 0.08456 -0.2125 0.08611 -0.2125 0.08642 C -0.21389 0.08765 -0.21511 0.09012 -0.21667 0.09105 C -0.22032 0.09351 -0.22778 0.09598 -0.22778 0.09629 C -0.23264 0.10864 -0.24167 0.11265 -0.25 0.11574 C -0.26059 0.12839 -0.27379 0.12993 -0.28611 0.13302 C -0.30226 0.13703 -0.31858 0.14197 -0.33472 0.14784 C -0.39653 0.14475 -0.36979 0.15802 -0.39722 0.12561 C -0.40261 0.11142 -0.40955 0.0966 -0.41389 0.08117 C -0.41545 0.07561 -0.41632 0.06944 -0.41806 0.06389 C -0.41962 0.05864 -0.42257 0.05463 -0.42361 0.04907 C -0.42622 0.03518 -0.42657 0.02253 -0.43334 0.0145 C -0.43663 -0.00309 -0.43368 0.00247 -0.44028 -0.00525 C -0.44514 -0.01821 -0.44809 -0.03087 -0.45556 -0.03982 C -0.45903 -0.04908 -0.46163 -0.06111 -0.46667 -0.06698 C -0.4658 -0.07963 -0.46545 -0.1071 -0.46111 -0.11883 C -0.46007 -0.12161 -0.45816 -0.12346 -0.45695 -0.12624 C -0.45035 -0.14044 -0.45729 -0.12686 -0.45278 -0.14105 C -0.44983 -0.15 -0.4441 -0.15895 -0.44028 -0.16574 C -0.43907 -0.1679 -0.43872 -0.17099 -0.4375 -0.17315 C -0.43629 -0.17531 -0.43334 -0.17809 -0.43334 -0.17778 " pathEditMode="relative" rAng="0" ptsTypes="fffffffffffffffffffffffffffffff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Kakvog je oblika Zemlja?</a:t>
            </a:r>
            <a:endParaRPr lang="hr-HR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 r="2239"/>
          <a:stretch>
            <a:fillRect/>
          </a:stretch>
        </p:blipFill>
        <p:spPr bwMode="auto">
          <a:xfrm>
            <a:off x="349250" y="1727200"/>
            <a:ext cx="30765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7775" y="1727200"/>
            <a:ext cx="4946650" cy="269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Svjetlana\AppData\Local\Microsoft\Windows\Temporary Internet Files\Content.IE5\0MWS68IU\MM900286798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58722">
            <a:off x="7950200" y="3713242"/>
            <a:ext cx="575104" cy="602559"/>
          </a:xfrm>
          <a:prstGeom prst="rect">
            <a:avLst/>
          </a:prstGeom>
          <a:noFill/>
        </p:spPr>
      </p:pic>
      <p:pic>
        <p:nvPicPr>
          <p:cNvPr id="9" name="Picture 3" descr="C:\Users\Svjetlana\AppData\Local\Microsoft\Windows\Temporary Internet Files\Content.IE5\0MWS68IU\MM900286798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39478">
            <a:off x="6985000" y="3355975"/>
            <a:ext cx="675355" cy="707595"/>
          </a:xfrm>
          <a:prstGeom prst="rect">
            <a:avLst/>
          </a:prstGeom>
          <a:noFill/>
        </p:spPr>
      </p:pic>
      <p:pic>
        <p:nvPicPr>
          <p:cNvPr id="10" name="Picture 3" descr="C:\Users\Svjetlana\AppData\Local\Microsoft\Windows\Temporary Internet Files\Content.IE5\0MWS68IU\MM900286798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20810">
            <a:off x="5356225" y="2752725"/>
            <a:ext cx="1026574" cy="1075584"/>
          </a:xfrm>
          <a:prstGeom prst="rect">
            <a:avLst/>
          </a:prstGeom>
          <a:noFill/>
        </p:spPr>
      </p:pic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9075" y="1847849"/>
            <a:ext cx="19126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402877">
            <a:off x="2520950" y="2741828"/>
            <a:ext cx="835869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ounded Rectangular Callout 28"/>
          <p:cNvSpPr/>
          <p:nvPr/>
        </p:nvSpPr>
        <p:spPr>
          <a:xfrm>
            <a:off x="4813300" y="1546225"/>
            <a:ext cx="1809750" cy="723900"/>
          </a:xfrm>
          <a:prstGeom prst="wedgeRoundRectCallout">
            <a:avLst>
              <a:gd name="adj1" fmla="val -76266"/>
              <a:gd name="adj2" fmla="val 12375"/>
              <a:gd name="adj3" fmla="val 16667"/>
            </a:avLst>
          </a:prstGeom>
          <a:solidFill>
            <a:schemeClr val="accent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 visinom se proširuje obzor!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Kakvog je oblika Zemlja?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4114800" cy="3240138"/>
          </a:xfrm>
        </p:spPr>
        <p:txBody>
          <a:bodyPr>
            <a:normAutofit fontScale="70000" lnSpcReduction="20000"/>
          </a:bodyPr>
          <a:lstStyle/>
          <a:p>
            <a:r>
              <a:rPr lang="hr-HR" b="1" dirty="0" smtClean="0"/>
              <a:t>oblik</a:t>
            </a:r>
            <a:r>
              <a:rPr lang="hr-HR" dirty="0" smtClean="0"/>
              <a:t> Zemlje </a:t>
            </a:r>
            <a:r>
              <a:rPr lang="hr-HR" dirty="0" smtClean="0">
                <a:sym typeface="Wingdings"/>
              </a:rPr>
              <a:t></a:t>
            </a:r>
            <a:r>
              <a:rPr lang="hr-HR" b="1" dirty="0" smtClean="0"/>
              <a:t>kugla</a:t>
            </a:r>
          </a:p>
          <a:p>
            <a:endParaRPr lang="hr-HR" b="1" dirty="0" smtClean="0"/>
          </a:p>
          <a:p>
            <a:r>
              <a:rPr lang="hr-HR" b="1" dirty="0" smtClean="0"/>
              <a:t>Dokaze</a:t>
            </a:r>
            <a:r>
              <a:rPr lang="hr-HR" dirty="0" smtClean="0"/>
              <a:t> o kružnom </a:t>
            </a:r>
            <a:r>
              <a:rPr lang="hr-HR" b="1" dirty="0" smtClean="0"/>
              <a:t>obliku</a:t>
            </a:r>
            <a:r>
              <a:rPr lang="hr-HR" dirty="0" smtClean="0"/>
              <a:t> Zemlje dali su:</a:t>
            </a:r>
          </a:p>
          <a:p>
            <a:r>
              <a:rPr lang="hr-HR" dirty="0" smtClean="0"/>
              <a:t>grčki znanstvenici</a:t>
            </a:r>
          </a:p>
          <a:p>
            <a:r>
              <a:rPr lang="hr-HR" dirty="0" smtClean="0"/>
              <a:t>fotografije iz zraka i svemira</a:t>
            </a:r>
          </a:p>
          <a:p>
            <a:r>
              <a:rPr lang="hr-HR" dirty="0" smtClean="0"/>
              <a:t>prvi ljudi u svemiru                               </a:t>
            </a:r>
            <a:r>
              <a:rPr lang="hr-HR" dirty="0" smtClean="0">
                <a:sym typeface="Wingdings" pitchFamily="2" charset="2"/>
              </a:rPr>
              <a:t> </a:t>
            </a:r>
            <a:r>
              <a:rPr lang="hr-HR" b="1" dirty="0" smtClean="0"/>
              <a:t>razvoj znanosti i tehnologije</a:t>
            </a:r>
          </a:p>
          <a:p>
            <a:r>
              <a:rPr lang="hr-HR" dirty="0" smtClean="0"/>
              <a:t>prva plovidba oko svijeta – portugalski pomorac Magellan</a:t>
            </a:r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7525" y="1425575"/>
            <a:ext cx="3575977" cy="347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Svjetlana\AppData\Local\Microsoft\Windows\Temporary Internet Files\Content.IE5\8OC5G8SY\MC90004828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8860" y="1606550"/>
            <a:ext cx="3156540" cy="3156540"/>
          </a:xfrm>
          <a:prstGeom prst="rect">
            <a:avLst/>
          </a:prstGeom>
          <a:noFill/>
        </p:spPr>
      </p:pic>
      <p:pic>
        <p:nvPicPr>
          <p:cNvPr id="6" name="Picture 2" descr="C:\Users\Svjetlana\Documents\školska knjiga\ppt predlosci i slike\originali\004_000005745.tif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9075" y="1393023"/>
            <a:ext cx="2718988" cy="235745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330700" y="3416300"/>
            <a:ext cx="784225" cy="241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1961.</a:t>
            </a:r>
            <a:endParaRPr lang="hr-HR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3175000"/>
            <a:ext cx="2879725" cy="188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Svjetlana\Documents\školska knjiga\ppt predlosci i slike\originali\004_00797FC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258" y="3114675"/>
            <a:ext cx="2953117" cy="19685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200775" y="4743450"/>
            <a:ext cx="822324" cy="2789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1969.</a:t>
            </a:r>
            <a:endParaRPr lang="hr-HR" dirty="0"/>
          </a:p>
        </p:txBody>
      </p:sp>
      <p:pic>
        <p:nvPicPr>
          <p:cNvPr id="12" name="Picture 2" descr="C:\Users\Svjetlana\Documents\školska knjiga\ppt predlosci i slike\originali\001_000015153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2975" y="2921383"/>
            <a:ext cx="1568450" cy="2063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7346950" y="1485900"/>
            <a:ext cx="784225" cy="241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1959.</a:t>
            </a:r>
            <a:endParaRPr lang="hr-HR" dirty="0"/>
          </a:p>
        </p:txBody>
      </p:sp>
      <p:pic>
        <p:nvPicPr>
          <p:cNvPr id="1026" name="Picture 2" descr="E:\školska knjiga\ppt predlosci i slike\slike2\originali\088_sh18218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271013">
            <a:off x="7907867" y="882650"/>
            <a:ext cx="1236133" cy="927100"/>
          </a:xfrm>
          <a:prstGeom prst="rect">
            <a:avLst/>
          </a:prstGeom>
          <a:noFill/>
        </p:spPr>
      </p:pic>
      <p:pic>
        <p:nvPicPr>
          <p:cNvPr id="7174" name="Picture 6" descr="C:\Users\Svjetlana\AppData\Local\Microsoft\Windows\Temporary Internet Files\Content.IE5\C3XQ37EU\First_satellite_photo_-_Explorer_VI[1]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38825" y="1473573"/>
            <a:ext cx="2530930" cy="3450852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6924675" y="4200525"/>
            <a:ext cx="2111375" cy="7842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Prva fotografija iz svemira satelita Explorer 6.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 animBg="1"/>
      <p:bldP spid="16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Svjetlana\Documents\školska knjiga\ppt predlosci i slike\originali\001_00001404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7200" y="879929"/>
            <a:ext cx="3317875" cy="41048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800" b="1" dirty="0" smtClean="0"/>
              <a:t>Globus</a:t>
            </a:r>
            <a:r>
              <a:rPr lang="hr-HR" sz="2800" dirty="0" smtClean="0">
                <a:sym typeface="Wingdings"/>
              </a:rPr>
              <a:t></a:t>
            </a:r>
            <a:r>
              <a:rPr lang="hr-HR" sz="2800" dirty="0" smtClean="0"/>
              <a:t> smanjeni prikaz Zemlje</a:t>
            </a:r>
            <a:endParaRPr lang="hr-HR" sz="2800" dirty="0"/>
          </a:p>
        </p:txBody>
      </p:sp>
      <p:sp>
        <p:nvSpPr>
          <p:cNvPr id="33" name="Content Placeholder 32"/>
          <p:cNvSpPr>
            <a:spLocks noGrp="1"/>
          </p:cNvSpPr>
          <p:nvPr>
            <p:ph idx="1"/>
          </p:nvPr>
        </p:nvSpPr>
        <p:spPr>
          <a:xfrm>
            <a:off x="288925" y="1531490"/>
            <a:ext cx="4886325" cy="3030985"/>
          </a:xfrm>
        </p:spPr>
        <p:txBody>
          <a:bodyPr>
            <a:normAutofit fontScale="92500"/>
          </a:bodyPr>
          <a:lstStyle/>
          <a:p>
            <a:r>
              <a:rPr lang="hr-HR" dirty="0" smtClean="0"/>
              <a:t>Zemljina os spaja </a:t>
            </a:r>
            <a:r>
              <a:rPr lang="hr-HR" b="1" dirty="0" smtClean="0"/>
              <a:t>točke</a:t>
            </a:r>
            <a:r>
              <a:rPr lang="hr-HR" dirty="0" smtClean="0">
                <a:sym typeface="Wingdings"/>
              </a:rPr>
              <a:t></a:t>
            </a:r>
            <a:r>
              <a:rPr lang="hr-HR" b="1" dirty="0" smtClean="0"/>
              <a:t>Sjeverni pol</a:t>
            </a:r>
            <a:r>
              <a:rPr lang="hr-HR" dirty="0" smtClean="0">
                <a:sym typeface="Wingdings"/>
              </a:rPr>
              <a:t></a:t>
            </a:r>
            <a:r>
              <a:rPr lang="hr-HR" b="1" dirty="0" smtClean="0"/>
              <a:t>Južni pol</a:t>
            </a:r>
          </a:p>
          <a:p>
            <a:r>
              <a:rPr lang="hr-HR" b="1" dirty="0" smtClean="0"/>
              <a:t>ekvator ili polutnik</a:t>
            </a:r>
            <a:r>
              <a:rPr lang="hr-HR" dirty="0" smtClean="0"/>
              <a:t>– zamišljena </a:t>
            </a:r>
            <a:r>
              <a:rPr lang="hr-HR" b="1" dirty="0" smtClean="0"/>
              <a:t>kružnica</a:t>
            </a:r>
            <a:r>
              <a:rPr lang="hr-HR" dirty="0" smtClean="0"/>
              <a:t> jednako udaljena od polova</a:t>
            </a:r>
            <a:endParaRPr lang="hr-HR" dirty="0"/>
          </a:p>
        </p:txBody>
      </p:sp>
      <p:sp>
        <p:nvSpPr>
          <p:cNvPr id="4" name="Oval 3"/>
          <p:cNvSpPr/>
          <p:nvPr/>
        </p:nvSpPr>
        <p:spPr>
          <a:xfrm>
            <a:off x="6623050" y="1257300"/>
            <a:ext cx="120650" cy="1068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Straight Connector 5"/>
          <p:cNvCxnSpPr/>
          <p:nvPr/>
        </p:nvCxnSpPr>
        <p:spPr>
          <a:xfrm rot="10800000" flipV="1">
            <a:off x="6019803" y="1908174"/>
            <a:ext cx="2473323" cy="12298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2"/>
            <a:endCxn id="10" idx="3"/>
          </p:cNvCxnSpPr>
          <p:nvPr/>
        </p:nvCxnSpPr>
        <p:spPr>
          <a:xfrm rot="10800000" flipV="1">
            <a:off x="3919558" y="1310707"/>
            <a:ext cx="2703493" cy="666525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/>
          <p:cNvCxnSpPr>
            <a:endCxn id="11" idx="3"/>
          </p:cNvCxnSpPr>
          <p:nvPr/>
        </p:nvCxnSpPr>
        <p:spPr>
          <a:xfrm rot="10800000">
            <a:off x="3919557" y="2804318"/>
            <a:ext cx="2281218" cy="232567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/>
          <p:cNvCxnSpPr>
            <a:stCxn id="29" idx="2"/>
            <a:endCxn id="12" idx="3"/>
          </p:cNvCxnSpPr>
          <p:nvPr/>
        </p:nvCxnSpPr>
        <p:spPr>
          <a:xfrm rot="10800000" flipV="1">
            <a:off x="3859232" y="3831657"/>
            <a:ext cx="3970318" cy="679225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 9"/>
          <p:cNvSpPr/>
          <p:nvPr/>
        </p:nvSpPr>
        <p:spPr>
          <a:xfrm>
            <a:off x="1133475" y="1727200"/>
            <a:ext cx="2786082" cy="5000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lt1"/>
                </a:solidFill>
              </a:rPr>
              <a:t>Sjeverni pol</a:t>
            </a:r>
            <a:endParaRPr lang="hr-HR" dirty="0">
              <a:solidFill>
                <a:schemeClr val="l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3475" y="2554284"/>
            <a:ext cx="2786082" cy="5000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ekvator</a:t>
            </a:r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>
            <a:off x="1073150" y="4260850"/>
            <a:ext cx="2786082" cy="5000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Južni pol</a:t>
            </a:r>
            <a:endParaRPr lang="hr-HR" dirty="0"/>
          </a:p>
        </p:txBody>
      </p:sp>
      <p:sp>
        <p:nvSpPr>
          <p:cNvPr id="29" name="Oval 28"/>
          <p:cNvSpPr/>
          <p:nvPr/>
        </p:nvSpPr>
        <p:spPr>
          <a:xfrm>
            <a:off x="7829550" y="3778250"/>
            <a:ext cx="120650" cy="1068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4958" y="1033462"/>
            <a:ext cx="316159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4" name="Straight Connector 33"/>
          <p:cNvCxnSpPr>
            <a:stCxn id="29" idx="5"/>
            <a:endCxn id="4" idx="1"/>
          </p:cNvCxnSpPr>
          <p:nvPr/>
        </p:nvCxnSpPr>
        <p:spPr>
          <a:xfrm rot="5400000" flipH="1">
            <a:off x="5988385" y="1925277"/>
            <a:ext cx="2596480" cy="12918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4" idx="3"/>
          </p:cNvCxnSpPr>
          <p:nvPr/>
        </p:nvCxnSpPr>
        <p:spPr>
          <a:xfrm rot="10800000" flipV="1">
            <a:off x="3859233" y="3295650"/>
            <a:ext cx="3789343" cy="310358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Rectangle 43"/>
          <p:cNvSpPr/>
          <p:nvPr/>
        </p:nvSpPr>
        <p:spPr>
          <a:xfrm>
            <a:off x="1073150" y="3355975"/>
            <a:ext cx="2786082" cy="5000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Zemljina os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9" grpId="0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Satelitske snimke geografskih polova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C:\Users\Svjetlana\Documents\školska knjiga\ppt predlosci i slike\originali\001_sh177885.jpg"/>
          <p:cNvPicPr>
            <a:picLocks noChangeAspect="1" noChangeArrowheads="1"/>
          </p:cNvPicPr>
          <p:nvPr/>
        </p:nvPicPr>
        <p:blipFill>
          <a:blip r:embed="rId2" cstate="print"/>
          <a:srcRect l="5014" t="54391" r="46349"/>
          <a:stretch>
            <a:fillRect/>
          </a:stretch>
        </p:blipFill>
        <p:spPr bwMode="auto">
          <a:xfrm>
            <a:off x="5597525" y="1606550"/>
            <a:ext cx="2835275" cy="287895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467600" y="2873375"/>
            <a:ext cx="1111262" cy="3397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Južni pol</a:t>
            </a:r>
            <a:endParaRPr lang="hr-HR" dirty="0"/>
          </a:p>
        </p:txBody>
      </p:sp>
      <p:pic>
        <p:nvPicPr>
          <p:cNvPr id="7" name="Picture 2" descr="C:\Users\Svjetlana\Documents\školska knjiga\ppt predlosci i slike\originali\001_sh177885.jpg"/>
          <p:cNvPicPr>
            <a:picLocks noChangeAspect="1" noChangeArrowheads="1"/>
          </p:cNvPicPr>
          <p:nvPr/>
        </p:nvPicPr>
        <p:blipFill>
          <a:blip r:embed="rId2" cstate="print"/>
          <a:srcRect l="4956" r="38129" b="53171"/>
          <a:stretch>
            <a:fillRect/>
          </a:stretch>
        </p:blipFill>
        <p:spPr bwMode="auto">
          <a:xfrm>
            <a:off x="469900" y="1546225"/>
            <a:ext cx="3317875" cy="29559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59000" y="2813050"/>
            <a:ext cx="1447800" cy="2809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Sjeverni pol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" y="822325"/>
            <a:ext cx="402112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650917"/>
            <a:ext cx="4357718" cy="349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029075" y="822325"/>
            <a:ext cx="2473325" cy="64294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</a:t>
            </a:r>
            <a:r>
              <a:rPr lang="hr-HR" dirty="0" smtClean="0"/>
              <a:t>jeverna polutka</a:t>
            </a:r>
            <a:endParaRPr lang="hr-HR" dirty="0"/>
          </a:p>
        </p:txBody>
      </p:sp>
      <p:sp>
        <p:nvSpPr>
          <p:cNvPr id="7" name="Rectangle 6"/>
          <p:cNvSpPr/>
          <p:nvPr/>
        </p:nvSpPr>
        <p:spPr>
          <a:xfrm>
            <a:off x="2641600" y="4019550"/>
            <a:ext cx="2347934" cy="64294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južna polutka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84175" y="8699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hr-HR" sz="3200" dirty="0" smtClean="0"/>
              <a:t>Povežite pojmove s brojem oznake na globusu </a:t>
            </a:r>
            <a:br>
              <a:rPr lang="hr-HR" sz="3200" dirty="0" smtClean="0"/>
            </a:br>
            <a:r>
              <a:rPr lang="hr-HR" sz="2000" i="1" dirty="0" smtClean="0"/>
              <a:t>(kliknuti na odabrani pojam)</a:t>
            </a:r>
            <a:r>
              <a:rPr lang="hr-HR" sz="3200" dirty="0" smtClean="0"/>
              <a:t>.</a:t>
            </a:r>
            <a:endParaRPr lang="hr-HR" sz="32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6" b="3152"/>
          <a:stretch>
            <a:fillRect/>
          </a:stretch>
        </p:blipFill>
        <p:spPr bwMode="auto">
          <a:xfrm rot="18715195">
            <a:off x="5257040" y="1570042"/>
            <a:ext cx="2930596" cy="314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6683375" y="3360735"/>
            <a:ext cx="428628" cy="3571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1</a:t>
            </a:r>
            <a:endParaRPr lang="hr-HR" dirty="0"/>
          </a:p>
        </p:txBody>
      </p:sp>
      <p:sp>
        <p:nvSpPr>
          <p:cNvPr id="6" name="Oval 5"/>
          <p:cNvSpPr/>
          <p:nvPr/>
        </p:nvSpPr>
        <p:spPr>
          <a:xfrm>
            <a:off x="5899150" y="1731960"/>
            <a:ext cx="428628" cy="3571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2</a:t>
            </a:r>
            <a:endParaRPr lang="hr-HR" dirty="0"/>
          </a:p>
        </p:txBody>
      </p:sp>
      <p:sp>
        <p:nvSpPr>
          <p:cNvPr id="7" name="Oval 6"/>
          <p:cNvSpPr/>
          <p:nvPr/>
        </p:nvSpPr>
        <p:spPr>
          <a:xfrm>
            <a:off x="7105650" y="4205285"/>
            <a:ext cx="428628" cy="3571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3</a:t>
            </a:r>
            <a:endParaRPr lang="hr-HR" dirty="0"/>
          </a:p>
        </p:txBody>
      </p:sp>
      <p:sp>
        <p:nvSpPr>
          <p:cNvPr id="11" name="Rectangle 10"/>
          <p:cNvSpPr/>
          <p:nvPr/>
        </p:nvSpPr>
        <p:spPr>
          <a:xfrm>
            <a:off x="530225" y="3014658"/>
            <a:ext cx="1146175" cy="4016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/>
              <a:t>Ekvator</a:t>
            </a:r>
            <a:endParaRPr lang="hr-HR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530225" y="4200525"/>
            <a:ext cx="1628775" cy="4222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/>
              <a:t>Sjeverni pol</a:t>
            </a:r>
            <a:endParaRPr lang="hr-HR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530225" y="3597275"/>
            <a:ext cx="1206500" cy="4016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 smtClean="0"/>
              <a:t>Južni pol</a:t>
            </a:r>
            <a:endParaRPr lang="hr-H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39036E-6 L 0.76406 0.124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95923E-6 L 0.70156 0.0154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16924E-6 L 0.61597 -0.5450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0" y="-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593700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Zemlja se vrti</a:t>
            </a:r>
            <a:endParaRPr lang="hr-HR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365251"/>
            <a:ext cx="3511550" cy="3559174"/>
          </a:xfrm>
        </p:spPr>
        <p:txBody>
          <a:bodyPr>
            <a:normAutofit fontScale="62500" lnSpcReduction="20000"/>
          </a:bodyPr>
          <a:lstStyle/>
          <a:p>
            <a:r>
              <a:rPr lang="hr-HR" b="1" dirty="0" smtClean="0"/>
              <a:t>Zemljina vrtnja ili Zemljina rotacija</a:t>
            </a:r>
            <a:r>
              <a:rPr lang="hr-HR" dirty="0" smtClean="0"/>
              <a:t> → </a:t>
            </a:r>
            <a:r>
              <a:rPr lang="hr-HR" b="1" dirty="0" smtClean="0"/>
              <a:t>vrtnja</a:t>
            </a:r>
            <a:r>
              <a:rPr lang="hr-HR" dirty="0" smtClean="0"/>
              <a:t> Zemlje oko svoje osi</a:t>
            </a:r>
          </a:p>
          <a:p>
            <a:r>
              <a:rPr lang="hr-HR" dirty="0" smtClean="0"/>
              <a:t>smjer: od </a:t>
            </a:r>
            <a:r>
              <a:rPr lang="hr-HR" b="1" dirty="0" smtClean="0"/>
              <a:t>zapada prema istoku</a:t>
            </a:r>
            <a:endParaRPr lang="hr-HR" dirty="0" smtClean="0"/>
          </a:p>
          <a:p>
            <a:r>
              <a:rPr lang="hr-HR" dirty="0" smtClean="0"/>
              <a:t>trajanje: </a:t>
            </a:r>
            <a:r>
              <a:rPr lang="hr-HR" b="1" dirty="0" smtClean="0"/>
              <a:t>24 sata</a:t>
            </a:r>
            <a:r>
              <a:rPr lang="hr-HR" dirty="0" smtClean="0"/>
              <a:t> ili </a:t>
            </a:r>
            <a:r>
              <a:rPr lang="hr-HR" b="1" dirty="0" smtClean="0"/>
              <a:t>jedan dan</a:t>
            </a:r>
            <a:endParaRPr lang="hr-HR" dirty="0" smtClean="0"/>
          </a:p>
          <a:p>
            <a:r>
              <a:rPr lang="hr-HR" dirty="0" smtClean="0"/>
              <a:t>posljedica: </a:t>
            </a:r>
            <a:r>
              <a:rPr lang="hr-HR" b="1" dirty="0" smtClean="0"/>
              <a:t>izmjena dana i noći</a:t>
            </a:r>
          </a:p>
          <a:p>
            <a:r>
              <a:rPr lang="hr-HR" b="1" dirty="0" smtClean="0"/>
              <a:t>sumračnica</a:t>
            </a:r>
            <a:r>
              <a:rPr lang="hr-HR" dirty="0" smtClean="0"/>
              <a:t> → crta (uzak </a:t>
            </a:r>
            <a:r>
              <a:rPr lang="hr-HR" b="1" dirty="0" smtClean="0"/>
              <a:t>pojas</a:t>
            </a:r>
            <a:r>
              <a:rPr lang="hr-HR" dirty="0" smtClean="0"/>
              <a:t>) koja odvaja osvijetljeni dio od neosvijetljenog dijela Zemlje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21512" name="Picture 8" descr="C:\Users\Svjetlana\AppData\Local\Microsoft\Windows\Temporary Internet Files\Content.IE5\I1QKF4EE\Earth's_Axis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400" y="942975"/>
            <a:ext cx="4897967" cy="3673475"/>
          </a:xfrm>
          <a:prstGeom prst="rect">
            <a:avLst/>
          </a:prstGeom>
          <a:noFill/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6550" y="942975"/>
            <a:ext cx="2969021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9075" y="1304925"/>
            <a:ext cx="4934484" cy="328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C:\Users\Svjetlana\AppData\Local\Microsoft\Windows\Temporary Internet Files\Content.IE5\8OC5G8SY\MM900046652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8175" y="1908175"/>
            <a:ext cx="851159" cy="857861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 rot="16200000" flipV="1">
            <a:off x="7497763" y="2481263"/>
            <a:ext cx="1146177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rcRect l="2496" t="2604" r="2662" b="1041"/>
          <a:stretch>
            <a:fillRect/>
          </a:stretch>
        </p:blipFill>
        <p:spPr bwMode="auto">
          <a:xfrm>
            <a:off x="4994275" y="882650"/>
            <a:ext cx="3933863" cy="383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737</Words>
  <Application>Microsoft Office PowerPoint</Application>
  <PresentationFormat>On-screen Show (16:9)</PresentationFormat>
  <Paragraphs>110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Naš planet Zemlja </vt:lpstr>
      <vt:lpstr>Magellanovo putovanje oko svijeta (klik na link)</vt:lpstr>
      <vt:lpstr>Kakvog je oblika Zemlja?</vt:lpstr>
      <vt:lpstr>Kakvog je oblika Zemlja?</vt:lpstr>
      <vt:lpstr>Globus smanjeni prikaz Zemlje</vt:lpstr>
      <vt:lpstr>Satelitske snimke geografskih polova</vt:lpstr>
      <vt:lpstr>Slide 7</vt:lpstr>
      <vt:lpstr>Povežite pojmove s brojem oznake na globusu  (kliknuti na odabrani pojam).</vt:lpstr>
      <vt:lpstr>Zemlja se vrti</vt:lpstr>
      <vt:lpstr>Okretanje Zemlje oko Sunca</vt:lpstr>
      <vt:lpstr>Slide 11</vt:lpstr>
      <vt:lpstr>Sunčani sat</vt:lpstr>
      <vt:lpstr>Ponavljanje</vt:lpstr>
      <vt:lpstr>Objasnite pojmove:</vt:lpstr>
      <vt:lpstr>Sljedeće zadatke riješite na priloženom crtežu.</vt:lpstr>
      <vt:lpstr>Ponavljanje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23</cp:revision>
  <dcterms:created xsi:type="dcterms:W3CDTF">2019-03-27T12:00:31Z</dcterms:created>
  <dcterms:modified xsi:type="dcterms:W3CDTF">2019-05-30T06:25:47Z</dcterms:modified>
</cp:coreProperties>
</file>